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2"/>
  </p:sldMasterIdLst>
  <p:notesMasterIdLst>
    <p:notesMasterId r:id="rId26"/>
  </p:notesMasterIdLst>
  <p:handoutMasterIdLst>
    <p:handoutMasterId r:id="rId27"/>
  </p:handoutMasterIdLst>
  <p:sldIdLst>
    <p:sldId id="557" r:id="rId3"/>
    <p:sldId id="558" r:id="rId4"/>
    <p:sldId id="531" r:id="rId5"/>
    <p:sldId id="546" r:id="rId6"/>
    <p:sldId id="547" r:id="rId7"/>
    <p:sldId id="532" r:id="rId8"/>
    <p:sldId id="533" r:id="rId9"/>
    <p:sldId id="534" r:id="rId10"/>
    <p:sldId id="550" r:id="rId11"/>
    <p:sldId id="548" r:id="rId12"/>
    <p:sldId id="549" r:id="rId13"/>
    <p:sldId id="551" r:id="rId14"/>
    <p:sldId id="552" r:id="rId15"/>
    <p:sldId id="553" r:id="rId16"/>
    <p:sldId id="540" r:id="rId17"/>
    <p:sldId id="554" r:id="rId18"/>
    <p:sldId id="555" r:id="rId19"/>
    <p:sldId id="488" r:id="rId20"/>
    <p:sldId id="490" r:id="rId21"/>
    <p:sldId id="492" r:id="rId22"/>
    <p:sldId id="556" r:id="rId23"/>
    <p:sldId id="352" r:id="rId24"/>
    <p:sldId id="559" r:id="rId2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78C5307-F9AA-4FBE-B236-47ADE99B7F5C}">
          <p14:sldIdLst>
            <p14:sldId id="557"/>
            <p14:sldId id="558"/>
            <p14:sldId id="531"/>
            <p14:sldId id="546"/>
            <p14:sldId id="547"/>
          </p14:sldIdLst>
        </p14:section>
        <p14:section name="Course Program" id="{7ED959B1-973F-419C-A05B-AADA107BE8A1}">
          <p14:sldIdLst>
            <p14:sldId id="532"/>
            <p14:sldId id="533"/>
            <p14:sldId id="534"/>
          </p14:sldIdLst>
        </p14:section>
        <p14:section name="Trainers" id="{A1948749-42E3-451B-8F36-A91B0BBFC894}">
          <p14:sldIdLst>
            <p14:sldId id="550"/>
            <p14:sldId id="548"/>
            <p14:sldId id="549"/>
          </p14:sldIdLst>
        </p14:section>
        <p14:section name="Course Schedule" id="{18C42CE2-495D-40C1-A688-0279868C3DB3}">
          <p14:sldIdLst>
            <p14:sldId id="551"/>
            <p14:sldId id="552"/>
            <p14:sldId id="553"/>
            <p14:sldId id="540"/>
            <p14:sldId id="554"/>
            <p14:sldId id="555"/>
          </p14:sldIdLst>
        </p14:section>
        <p14:section name="Resources" id="{2EB221CC-2637-49D8-AE5A-139E05A9CCD3}">
          <p14:sldIdLst>
            <p14:sldId id="488"/>
            <p14:sldId id="490"/>
            <p14:sldId id="492"/>
          </p14:sldIdLst>
        </p14:section>
        <p14:section name="Conclusion" id="{3C2B454C-5299-4091-B534-4662DC2C4E8E}">
          <p14:sldIdLst>
            <p14:sldId id="556"/>
            <p14:sldId id="352"/>
            <p14:sldId id="5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840F"/>
    <a:srgbClr val="F8DC9E"/>
    <a:srgbClr val="FBEEDC"/>
    <a:srgbClr val="FBEEC9"/>
    <a:srgbClr val="603A14"/>
    <a:srgbClr val="E85C0E"/>
    <a:srgbClr val="BAB398"/>
    <a:srgbClr val="ADA485"/>
    <a:srgbClr val="C6C0AA"/>
    <a:srgbClr val="663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95" autoAdjust="0"/>
  </p:normalViewPr>
  <p:slideViewPr>
    <p:cSldViewPr>
      <p:cViewPr varScale="1">
        <p:scale>
          <a:sx n="116" d="100"/>
          <a:sy n="116" d="100"/>
        </p:scale>
        <p:origin x="390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7/16/2018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644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92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650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90645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36498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182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70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66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910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softuni.org/" TargetMode="Externa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735725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7/16/2018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34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410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0264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9">
            <a:extLst>
              <a:ext uri="{FF2B5EF4-FFF2-40B4-BE49-F238E27FC236}">
                <a16:creationId xmlns:a16="http://schemas.microsoft.com/office/drawing/2014/main" id="{137202EB-ED0E-4E36-AF0D-3C14E1E179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2F2189-2658-41D9-B248-2A4275099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20CF9-A1E5-4594-B6B5-4E33A9373C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105104" y="973900"/>
            <a:ext cx="3788598" cy="43954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C72FAC-F5FC-4E78-AF2E-5FE88145F87F}"/>
              </a:ext>
            </a:extLst>
          </p:cNvPr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AA82EC-2BC4-4E2F-8DDF-AD19DA728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  <p:sp>
        <p:nvSpPr>
          <p:cNvPr id="7" name="TextBox 6">
            <a:hlinkClick r:id="rId5" tooltip="Software University Foundaton"/>
            <a:extLst>
              <a:ext uri="{FF2B5EF4-FFF2-40B4-BE49-F238E27FC236}">
                <a16:creationId xmlns:a16="http://schemas.microsoft.com/office/drawing/2014/main" id="{16E2CED5-12CB-4DAB-AB53-DAFC84087DD6}"/>
              </a:ext>
            </a:extLst>
          </p:cNvPr>
          <p:cNvSpPr txBox="1"/>
          <p:nvPr userDrawn="1"/>
        </p:nvSpPr>
        <p:spPr>
          <a:xfrm rot="20630519">
            <a:off x="6532234" y="2513233"/>
            <a:ext cx="41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8" name="TextBox 7">
            <a:hlinkClick r:id="rId5" tooltip="Software University Foundaton"/>
            <a:extLst>
              <a:ext uri="{FF2B5EF4-FFF2-40B4-BE49-F238E27FC236}">
                <a16:creationId xmlns:a16="http://schemas.microsoft.com/office/drawing/2014/main" id="{6AD1C000-AB32-4602-B810-4D9852856055}"/>
              </a:ext>
            </a:extLst>
          </p:cNvPr>
          <p:cNvSpPr txBox="1"/>
          <p:nvPr userDrawn="1"/>
        </p:nvSpPr>
        <p:spPr>
          <a:xfrm rot="1520410">
            <a:off x="4148066" y="2083657"/>
            <a:ext cx="603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9" name="TextBox 8">
            <a:hlinkClick r:id="rId5" tooltip="Software University Foundaton"/>
            <a:extLst>
              <a:ext uri="{FF2B5EF4-FFF2-40B4-BE49-F238E27FC236}">
                <a16:creationId xmlns:a16="http://schemas.microsoft.com/office/drawing/2014/main" id="{3CE77DE0-66FC-48AC-A23C-2E121AF40F0C}"/>
              </a:ext>
            </a:extLst>
          </p:cNvPr>
          <p:cNvSpPr txBox="1"/>
          <p:nvPr userDrawn="1"/>
        </p:nvSpPr>
        <p:spPr>
          <a:xfrm rot="20630519" flipH="1">
            <a:off x="4951476" y="1556593"/>
            <a:ext cx="794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0" name="TextBox 9">
            <a:hlinkClick r:id="rId5" tooltip="Software University Foundaton"/>
            <a:extLst>
              <a:ext uri="{FF2B5EF4-FFF2-40B4-BE49-F238E27FC236}">
                <a16:creationId xmlns:a16="http://schemas.microsoft.com/office/drawing/2014/main" id="{E7C26DA3-0849-42C5-9508-EF9BFF7C47DB}"/>
              </a:ext>
            </a:extLst>
          </p:cNvPr>
          <p:cNvSpPr txBox="1"/>
          <p:nvPr userDrawn="1"/>
        </p:nvSpPr>
        <p:spPr>
          <a:xfrm rot="1561633" flipH="1">
            <a:off x="4826684" y="2358552"/>
            <a:ext cx="336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1" name="TextBox 10">
            <a:hlinkClick r:id="rId5" tooltip="Software University Foundaton"/>
            <a:extLst>
              <a:ext uri="{FF2B5EF4-FFF2-40B4-BE49-F238E27FC236}">
                <a16:creationId xmlns:a16="http://schemas.microsoft.com/office/drawing/2014/main" id="{AB44A4A6-AE34-4A8F-9077-D6569BF40B0C}"/>
              </a:ext>
            </a:extLst>
          </p:cNvPr>
          <p:cNvSpPr txBox="1"/>
          <p:nvPr userDrawn="1"/>
        </p:nvSpPr>
        <p:spPr>
          <a:xfrm rot="20630519">
            <a:off x="5865601" y="1968054"/>
            <a:ext cx="633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2" name="TextBox 11">
            <a:hlinkClick r:id="rId5" tooltip="Software University Foundaton"/>
            <a:extLst>
              <a:ext uri="{FF2B5EF4-FFF2-40B4-BE49-F238E27FC236}">
                <a16:creationId xmlns:a16="http://schemas.microsoft.com/office/drawing/2014/main" id="{68861D82-7435-41E8-B5ED-398623FC4F51}"/>
              </a:ext>
            </a:extLst>
          </p:cNvPr>
          <p:cNvSpPr txBox="1"/>
          <p:nvPr userDrawn="1"/>
        </p:nvSpPr>
        <p:spPr>
          <a:xfrm rot="20630519">
            <a:off x="6228195" y="4242981"/>
            <a:ext cx="488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3" name="TextBox 12">
            <a:hlinkClick r:id="rId5" tooltip="Software University Foundaton"/>
            <a:extLst>
              <a:ext uri="{FF2B5EF4-FFF2-40B4-BE49-F238E27FC236}">
                <a16:creationId xmlns:a16="http://schemas.microsoft.com/office/drawing/2014/main" id="{C224F999-651D-4A26-8A68-EB68765C5790}"/>
              </a:ext>
            </a:extLst>
          </p:cNvPr>
          <p:cNvSpPr txBox="1"/>
          <p:nvPr userDrawn="1"/>
        </p:nvSpPr>
        <p:spPr>
          <a:xfrm rot="1523920">
            <a:off x="5796155" y="5030876"/>
            <a:ext cx="51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5" name="TextBox 14">
            <a:hlinkClick r:id="rId5" tooltip="Software University Foundaton"/>
            <a:extLst>
              <a:ext uri="{FF2B5EF4-FFF2-40B4-BE49-F238E27FC236}">
                <a16:creationId xmlns:a16="http://schemas.microsoft.com/office/drawing/2014/main" id="{B5855C6E-6513-4A5E-964E-CBB574B2B476}"/>
              </a:ext>
            </a:extLst>
          </p:cNvPr>
          <p:cNvSpPr txBox="1"/>
          <p:nvPr userDrawn="1"/>
        </p:nvSpPr>
        <p:spPr>
          <a:xfrm rot="20630519">
            <a:off x="4719975" y="5267108"/>
            <a:ext cx="890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6" name="TextBox 15">
            <a:hlinkClick r:id="rId5" tooltip="Software University Foundaton"/>
            <a:extLst>
              <a:ext uri="{FF2B5EF4-FFF2-40B4-BE49-F238E27FC236}">
                <a16:creationId xmlns:a16="http://schemas.microsoft.com/office/drawing/2014/main" id="{719AA859-1237-4914-865D-8E0CD3AD6567}"/>
              </a:ext>
            </a:extLst>
          </p:cNvPr>
          <p:cNvSpPr txBox="1"/>
          <p:nvPr userDrawn="1"/>
        </p:nvSpPr>
        <p:spPr>
          <a:xfrm rot="20630519">
            <a:off x="4086252" y="4778904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7" name="TextBox 16">
            <a:hlinkClick r:id="rId5" tooltip="Software University Foundaton"/>
            <a:extLst>
              <a:ext uri="{FF2B5EF4-FFF2-40B4-BE49-F238E27FC236}">
                <a16:creationId xmlns:a16="http://schemas.microsoft.com/office/drawing/2014/main" id="{53CC8498-FFA6-457D-8B54-3BF3461CEF7A}"/>
              </a:ext>
            </a:extLst>
          </p:cNvPr>
          <p:cNvSpPr txBox="1"/>
          <p:nvPr userDrawn="1"/>
        </p:nvSpPr>
        <p:spPr>
          <a:xfrm rot="20630519">
            <a:off x="6970550" y="5614702"/>
            <a:ext cx="675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9" name="TextBox 18">
            <a:hlinkClick r:id="rId5" tooltip="Software University Foundaton"/>
            <a:extLst>
              <a:ext uri="{FF2B5EF4-FFF2-40B4-BE49-F238E27FC236}">
                <a16:creationId xmlns:a16="http://schemas.microsoft.com/office/drawing/2014/main" id="{2E797E8D-83EB-4466-9FA3-509596EA5568}"/>
              </a:ext>
            </a:extLst>
          </p:cNvPr>
          <p:cNvSpPr txBox="1"/>
          <p:nvPr userDrawn="1"/>
        </p:nvSpPr>
        <p:spPr>
          <a:xfrm rot="20414927">
            <a:off x="4835033" y="3905106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0" name="TextBox 19">
            <a:hlinkClick r:id="rId5" tooltip="Software University Foundaton"/>
            <a:extLst>
              <a:ext uri="{FF2B5EF4-FFF2-40B4-BE49-F238E27FC236}">
                <a16:creationId xmlns:a16="http://schemas.microsoft.com/office/drawing/2014/main" id="{58B95D20-6C4F-4F79-AA1D-E40A00E41053}"/>
              </a:ext>
            </a:extLst>
          </p:cNvPr>
          <p:cNvSpPr txBox="1"/>
          <p:nvPr userDrawn="1"/>
        </p:nvSpPr>
        <p:spPr>
          <a:xfrm rot="20215874">
            <a:off x="3507489" y="5315806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1" name="TextBox 20">
            <a:hlinkClick r:id="rId5" tooltip="Software University Foundaton"/>
            <a:extLst>
              <a:ext uri="{FF2B5EF4-FFF2-40B4-BE49-F238E27FC236}">
                <a16:creationId xmlns:a16="http://schemas.microsoft.com/office/drawing/2014/main" id="{2CD5EF91-E0BC-462F-B1B8-6B3F8F1038E5}"/>
              </a:ext>
            </a:extLst>
          </p:cNvPr>
          <p:cNvSpPr txBox="1"/>
          <p:nvPr userDrawn="1"/>
        </p:nvSpPr>
        <p:spPr>
          <a:xfrm rot="1264394">
            <a:off x="5242941" y="5518913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2" name="TextBox 21">
            <a:hlinkClick r:id="rId5" tooltip="Software University Foundaton"/>
            <a:extLst>
              <a:ext uri="{FF2B5EF4-FFF2-40B4-BE49-F238E27FC236}">
                <a16:creationId xmlns:a16="http://schemas.microsoft.com/office/drawing/2014/main" id="{6FF45627-4AF4-4071-A0E8-76738F228651}"/>
              </a:ext>
            </a:extLst>
          </p:cNvPr>
          <p:cNvSpPr txBox="1"/>
          <p:nvPr userDrawn="1"/>
        </p:nvSpPr>
        <p:spPr>
          <a:xfrm rot="1264394">
            <a:off x="2558897" y="4843636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3" name="TextBox 22">
            <a:hlinkClick r:id="rId5" tooltip="Software University Foundaton"/>
            <a:extLst>
              <a:ext uri="{FF2B5EF4-FFF2-40B4-BE49-F238E27FC236}">
                <a16:creationId xmlns:a16="http://schemas.microsoft.com/office/drawing/2014/main" id="{BF119269-565D-4BCB-BED2-4133229E3330}"/>
              </a:ext>
            </a:extLst>
          </p:cNvPr>
          <p:cNvSpPr txBox="1"/>
          <p:nvPr userDrawn="1"/>
        </p:nvSpPr>
        <p:spPr>
          <a:xfrm rot="19121928">
            <a:off x="1418879" y="5249907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4" name="TextBox 23">
            <a:hlinkClick r:id="rId5" tooltip="Software University Foundaton"/>
            <a:extLst>
              <a:ext uri="{FF2B5EF4-FFF2-40B4-BE49-F238E27FC236}">
                <a16:creationId xmlns:a16="http://schemas.microsoft.com/office/drawing/2014/main" id="{C9FE10EB-E49B-416A-A18D-617D25B2AADB}"/>
              </a:ext>
            </a:extLst>
          </p:cNvPr>
          <p:cNvSpPr txBox="1"/>
          <p:nvPr userDrawn="1"/>
        </p:nvSpPr>
        <p:spPr>
          <a:xfrm rot="1264394">
            <a:off x="5389325" y="2481161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5" name="TextBox 24">
            <a:hlinkClick r:id="rId5" tooltip="Software University Foundaton"/>
            <a:extLst>
              <a:ext uri="{FF2B5EF4-FFF2-40B4-BE49-F238E27FC236}">
                <a16:creationId xmlns:a16="http://schemas.microsoft.com/office/drawing/2014/main" id="{B9FCDDF2-3137-4E34-B264-5F180611DC0D}"/>
              </a:ext>
            </a:extLst>
          </p:cNvPr>
          <p:cNvSpPr txBox="1"/>
          <p:nvPr userDrawn="1"/>
        </p:nvSpPr>
        <p:spPr>
          <a:xfrm rot="1264394">
            <a:off x="6616653" y="1491081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6" name="TextBox 25">
            <a:hlinkClick r:id="rId5" tooltip="Software University Foundaton"/>
            <a:extLst>
              <a:ext uri="{FF2B5EF4-FFF2-40B4-BE49-F238E27FC236}">
                <a16:creationId xmlns:a16="http://schemas.microsoft.com/office/drawing/2014/main" id="{F4930118-998D-499A-B37E-D5577CC1A7E4}"/>
              </a:ext>
            </a:extLst>
          </p:cNvPr>
          <p:cNvSpPr txBox="1"/>
          <p:nvPr userDrawn="1"/>
        </p:nvSpPr>
        <p:spPr>
          <a:xfrm rot="20252314">
            <a:off x="3926026" y="2616560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  <a:extLst>
              <a:ext uri="{FF2B5EF4-FFF2-40B4-BE49-F238E27FC236}">
                <a16:creationId xmlns:a16="http://schemas.microsoft.com/office/drawing/2014/main" id="{A0EE0643-28B4-437C-A977-17D2723F8213}"/>
              </a:ext>
            </a:extLst>
          </p:cNvPr>
          <p:cNvSpPr txBox="1"/>
          <p:nvPr userDrawn="1"/>
        </p:nvSpPr>
        <p:spPr>
          <a:xfrm rot="20585427">
            <a:off x="5423905" y="1263054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8" name="TextBox 27">
            <a:hlinkClick r:id="rId5" tooltip="Software University Foundaton"/>
            <a:extLst>
              <a:ext uri="{FF2B5EF4-FFF2-40B4-BE49-F238E27FC236}">
                <a16:creationId xmlns:a16="http://schemas.microsoft.com/office/drawing/2014/main" id="{ADAF237D-C784-4665-8DD2-A2B085FC2CAF}"/>
              </a:ext>
            </a:extLst>
          </p:cNvPr>
          <p:cNvSpPr txBox="1"/>
          <p:nvPr userDrawn="1"/>
        </p:nvSpPr>
        <p:spPr>
          <a:xfrm rot="1264394">
            <a:off x="6357616" y="4923003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9" name="TextBox 28">
            <a:hlinkClick r:id="rId5" tooltip="Software University Foundaton"/>
            <a:extLst>
              <a:ext uri="{FF2B5EF4-FFF2-40B4-BE49-F238E27FC236}">
                <a16:creationId xmlns:a16="http://schemas.microsoft.com/office/drawing/2014/main" id="{012AF389-E695-4054-9706-588DCD4FD543}"/>
              </a:ext>
            </a:extLst>
          </p:cNvPr>
          <p:cNvSpPr txBox="1"/>
          <p:nvPr userDrawn="1"/>
        </p:nvSpPr>
        <p:spPr>
          <a:xfrm rot="2248444">
            <a:off x="3177255" y="1174443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30" name="TextBox 29">
            <a:hlinkClick r:id="rId5" tooltip="Software University Foundaton"/>
            <a:extLst>
              <a:ext uri="{FF2B5EF4-FFF2-40B4-BE49-F238E27FC236}">
                <a16:creationId xmlns:a16="http://schemas.microsoft.com/office/drawing/2014/main" id="{98678852-FD82-4E90-BE26-4D9E01678873}"/>
              </a:ext>
            </a:extLst>
          </p:cNvPr>
          <p:cNvSpPr txBox="1"/>
          <p:nvPr userDrawn="1"/>
        </p:nvSpPr>
        <p:spPr>
          <a:xfrm rot="20630519">
            <a:off x="2538020" y="5819780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1962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10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jpeg"/><Relationship Id="rId7" Type="http://schemas.openxmlformats.org/officeDocument/2006/relationships/image" Target="../media/image44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hyperlink" Target="https://nodejs.org/" TargetMode="External"/><Relationship Id="rId7" Type="http://schemas.openxmlformats.org/officeDocument/2006/relationships/hyperlink" Target="https://www.visualstudio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hyperlink" Target="https://code.visualstudio.com/" TargetMode="External"/><Relationship Id="rId4" Type="http://schemas.openxmlformats.org/officeDocument/2006/relationships/hyperlink" Target="https://jetbrains.com/webstorm/" TargetMode="External"/><Relationship Id="rId9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perhosting.bg/" TargetMode="External"/><Relationship Id="rId13" Type="http://schemas.openxmlformats.org/officeDocument/2006/relationships/image" Target="../media/image53.png"/><Relationship Id="rId18" Type="http://schemas.openxmlformats.org/officeDocument/2006/relationships/image" Target="../media/image56.png"/><Relationship Id="rId26" Type="http://schemas.openxmlformats.org/officeDocument/2006/relationships/image" Target="../media/image24.png"/><Relationship Id="rId3" Type="http://schemas.openxmlformats.org/officeDocument/2006/relationships/hyperlink" Target="https://softuni.bg/courses/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image" Target="../media/image14.png"/><Relationship Id="rId12" Type="http://schemas.openxmlformats.org/officeDocument/2006/relationships/hyperlink" Target="http://xs-software.com/" TargetMode="External"/><Relationship Id="rId17" Type="http://schemas.openxmlformats.org/officeDocument/2006/relationships/image" Target="../media/image55.png"/><Relationship Id="rId25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8.xml"/><Relationship Id="rId16" Type="http://schemas.openxmlformats.org/officeDocument/2006/relationships/hyperlink" Target="https://aeternity.com/" TargetMode="External"/><Relationship Id="rId20" Type="http://schemas.openxmlformats.org/officeDocument/2006/relationships/image" Target="../media/image57.jpe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softwaregroup-bg.com/" TargetMode="External"/><Relationship Id="rId11" Type="http://schemas.openxmlformats.org/officeDocument/2006/relationships/image" Target="../media/image16.png"/><Relationship Id="rId24" Type="http://schemas.openxmlformats.org/officeDocument/2006/relationships/image" Target="../media/image59.png"/><Relationship Id="rId5" Type="http://schemas.openxmlformats.org/officeDocument/2006/relationships/image" Target="../media/image13.png"/><Relationship Id="rId15" Type="http://schemas.openxmlformats.org/officeDocument/2006/relationships/image" Target="../media/image54.png"/><Relationship Id="rId23" Type="http://schemas.openxmlformats.org/officeDocument/2006/relationships/hyperlink" Target="https://www.sbtech.com/" TargetMode="External"/><Relationship Id="rId10" Type="http://schemas.openxmlformats.org/officeDocument/2006/relationships/hyperlink" Target="https://netpeak.net/" TargetMode="External"/><Relationship Id="rId19" Type="http://schemas.openxmlformats.org/officeDocument/2006/relationships/hyperlink" Target="https://www.liebherr.com/en/deu/start/start-page.html" TargetMode="External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15.png"/><Relationship Id="rId14" Type="http://schemas.openxmlformats.org/officeDocument/2006/relationships/hyperlink" Target="http://www.indeavr.com/" TargetMode="External"/><Relationship Id="rId22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61.png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6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63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://www.indeavr.com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uperhosting.bg/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hyperlink" Target="http://xs-software.com/" TargetMode="External"/><Relationship Id="rId5" Type="http://schemas.openxmlformats.org/officeDocument/2006/relationships/hyperlink" Target="http://www.softwaregroup-bg.com/" TargetMode="Externa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hyperlink" Target="https://netpeak.net/" TargetMode="External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elenor.bg/" TargetMode="External"/><Relationship Id="rId13" Type="http://schemas.openxmlformats.org/officeDocument/2006/relationships/image" Target="../media/image24.png"/><Relationship Id="rId3" Type="http://schemas.openxmlformats.org/officeDocument/2006/relationships/hyperlink" Target="https://aeternity.com/" TargetMode="External"/><Relationship Id="rId7" Type="http://schemas.openxmlformats.org/officeDocument/2006/relationships/image" Target="../media/image21.jpeg"/><Relationship Id="rId12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ebherr.com/en/deu/start/start-page.html" TargetMode="External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0" Type="http://schemas.openxmlformats.org/officeDocument/2006/relationships/hyperlink" Target="https://www.sbtech.com/" TargetMode="External"/><Relationship Id="rId4" Type="http://schemas.openxmlformats.org/officeDocument/2006/relationships/image" Target="../media/image19.pn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/>
              <a:t>JavaScript Applications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/>
              <a:t>Course Overview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/>
              <a:t>Software 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15" name="TextBox 14"/>
          <p:cNvSpPr txBox="1"/>
          <p:nvPr/>
        </p:nvSpPr>
        <p:spPr>
          <a:xfrm rot="576164">
            <a:off x="4943673" y="3806198"/>
            <a:ext cx="1840696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Applications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62" y="4191000"/>
            <a:ext cx="2253081" cy="24384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7389812" y="3096640"/>
            <a:ext cx="4056432" cy="3015764"/>
            <a:chOff x="3398354" y="656242"/>
            <a:chExt cx="4981574" cy="3703562"/>
          </a:xfrm>
        </p:grpSpPr>
        <p:pic>
          <p:nvPicPr>
            <p:cNvPr id="19" name="Picture 2" descr="Резултат с изображение за javascript icon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8354" y="762000"/>
              <a:ext cx="4981574" cy="3597804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3545057" y="656242"/>
              <a:ext cx="2412791" cy="13606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 b="1" spc="50" dirty="0">
                  <a:ln w="9525" cmpd="sng">
                    <a:solidFill>
                      <a:schemeClr val="accent1">
                        <a:lumMod val="75000"/>
                      </a:schemeClr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Apps</a:t>
              </a: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25661">
            <a:off x="5771366" y="4836303"/>
            <a:ext cx="1125543" cy="112554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8266199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Nikola Andreev</a:t>
            </a:r>
            <a:endParaRPr lang="en-US" b="1" noProof="1">
              <a:solidFill>
                <a:schemeClr val="tx2">
                  <a:lumMod val="75000"/>
                </a:schemeClr>
              </a:solidFill>
            </a:endParaRP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Web Developer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Passionate about Java and JavaScript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Experienced technical trainer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Top performing student from SotfUni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 Team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3396" y="1752600"/>
            <a:ext cx="2741707" cy="2590800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391850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91467"/>
            <a:ext cx="4303799" cy="713533"/>
          </a:xfrm>
        </p:spPr>
        <p:txBody>
          <a:bodyPr>
            <a:normAutofit/>
          </a:bodyPr>
          <a:lstStyle/>
          <a:p>
            <a:pPr>
              <a:lnSpc>
                <a:spcPts val="4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Ivaylo Dimitrov</a:t>
            </a:r>
            <a:endParaRPr lang="bg-BG" b="1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lnSpc>
                <a:spcPts val="4000"/>
              </a:lnSpc>
              <a:buNone/>
            </a:pPr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Trainers Team</a:t>
            </a:r>
            <a:endParaRPr lang="bg-BG" dirty="0"/>
          </a:p>
        </p:txBody>
      </p:sp>
      <p:sp>
        <p:nvSpPr>
          <p:cNvPr id="5" name="TextBox 4"/>
          <p:cNvSpPr txBox="1"/>
          <p:nvPr/>
        </p:nvSpPr>
        <p:spPr>
          <a:xfrm>
            <a:off x="608012" y="1973649"/>
            <a:ext cx="5638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4+ years experience in the IT (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JavaScript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C#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SQL</a:t>
            </a:r>
            <a:r>
              <a:rPr lang="en-US" sz="2800" dirty="0"/>
              <a:t>,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sz="2800" dirty="0"/>
              <a:t>      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Windows Server</a:t>
            </a:r>
            <a:r>
              <a:rPr lang="en-US" sz="2800" dirty="0"/>
              <a:t>)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US" sz="2800" dirty="0"/>
          </a:p>
          <a:p>
            <a:pPr marL="457200" indent="-45720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DFFFF"/>
                </a:solidFill>
              </a:rPr>
              <a:t>Student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excellent grades </a:t>
            </a:r>
            <a:r>
              <a:rPr lang="en-US" sz="2800" dirty="0">
                <a:solidFill>
                  <a:srgbClr val="FDFFFF"/>
                </a:solidFill>
              </a:rPr>
              <a:t>in Software University</a:t>
            </a:r>
          </a:p>
          <a:p>
            <a:endParaRPr lang="en-US" sz="2800" dirty="0"/>
          </a:p>
          <a:p>
            <a:pPr marL="457200" indent="-45720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Technical Trainer </a:t>
            </a:r>
            <a:r>
              <a:rPr lang="en-US" sz="2800" dirty="0">
                <a:solidFill>
                  <a:srgbClr val="FDFFFF"/>
                </a:solidFill>
              </a:rPr>
              <a:t>in Software University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9412" y="1295400"/>
            <a:ext cx="3048000" cy="2964984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78402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Duration and Evaluation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BB002B-ED12-4D37-943B-9C9BBD480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462" y="762000"/>
            <a:ext cx="3605750" cy="360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54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4000"/>
              </a:lnSpc>
            </a:pPr>
            <a:r>
              <a:rPr lang="en-US" dirty="0"/>
              <a:t>Lessons: ~ </a:t>
            </a:r>
            <a:r>
              <a:rPr lang="en-US" dirty="0">
                <a:solidFill>
                  <a:schemeClr val="accent1"/>
                </a:solidFill>
                <a:latin typeface="Consolas" pitchFamily="49" charset="0"/>
              </a:rPr>
              <a:t>15-20</a:t>
            </a:r>
            <a:r>
              <a:rPr lang="en-US" dirty="0">
                <a:solidFill>
                  <a:schemeClr val="accent1"/>
                </a:solidFill>
              </a:rPr>
              <a:t> hours </a:t>
            </a:r>
            <a:r>
              <a:rPr lang="en-US" dirty="0"/>
              <a:t>(onsite + YouTube videos)</a:t>
            </a:r>
          </a:p>
          <a:p>
            <a:pPr>
              <a:lnSpc>
                <a:spcPct val="114000"/>
              </a:lnSpc>
            </a:pPr>
            <a:r>
              <a:rPr lang="en-US" dirty="0"/>
              <a:t>Practical exercises (in class): ~ </a:t>
            </a:r>
            <a:r>
              <a:rPr lang="en-US" dirty="0">
                <a:solidFill>
                  <a:schemeClr val="accent1"/>
                </a:solidFill>
                <a:latin typeface="Consolas" pitchFamily="49" charset="0"/>
              </a:rPr>
              <a:t>30-40</a:t>
            </a:r>
            <a:r>
              <a:rPr lang="en-US" dirty="0">
                <a:solidFill>
                  <a:schemeClr val="accent1"/>
                </a:solidFill>
              </a:rPr>
              <a:t> hours</a:t>
            </a:r>
          </a:p>
          <a:p>
            <a:pPr>
              <a:lnSpc>
                <a:spcPct val="114000"/>
              </a:lnSpc>
            </a:pPr>
            <a:r>
              <a:rPr lang="en-US" dirty="0"/>
              <a:t>Homework: ~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0-40</a:t>
            </a:r>
            <a:r>
              <a:rPr lang="en-US" dirty="0"/>
              <a:t> hours</a:t>
            </a:r>
          </a:p>
          <a:p>
            <a:pPr>
              <a:lnSpc>
                <a:spcPct val="114000"/>
              </a:lnSpc>
              <a:spcBef>
                <a:spcPts val="2400"/>
              </a:spcBef>
            </a:pPr>
            <a:r>
              <a:rPr lang="en-US" dirty="0"/>
              <a:t>Time frame</a:t>
            </a:r>
          </a:p>
          <a:p>
            <a:pPr lvl="1">
              <a:lnSpc>
                <a:spcPct val="114000"/>
              </a:lnSpc>
            </a:pPr>
            <a:r>
              <a:rPr lang="en-US" dirty="0"/>
              <a:t>Jul – Aug 2018</a:t>
            </a:r>
          </a:p>
          <a:p>
            <a:pPr lvl="1">
              <a:lnSpc>
                <a:spcPct val="114000"/>
              </a:lnSpc>
            </a:pPr>
            <a:r>
              <a:rPr lang="en-US" dirty="0"/>
              <a:t>Exam: 12-Aug-2018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Duration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78E31E-907D-4682-B0A2-59B5BEB4C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3048000"/>
            <a:ext cx="2888293" cy="304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87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 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</a:rPr>
              <a:t>90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(exercises) </a:t>
            </a:r>
            <a:r>
              <a:rPr lang="en-US" sz="3600" dirty="0"/>
              <a:t>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Bonuses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: up to</a:t>
            </a:r>
            <a:r>
              <a:rPr lang="en-US" sz="3600" dirty="0"/>
              <a:t>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Presence in class: 5%</a:t>
            </a:r>
            <a:b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(onsite students only)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 activities: 5%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System for the Course</a:t>
            </a:r>
          </a:p>
        </p:txBody>
      </p:sp>
      <p:pic>
        <p:nvPicPr>
          <p:cNvPr id="6" name="Picture 2" descr="https://www.gladstonebrookes.co.uk/wp-content/uploads/2013/10/credit-score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768" y="4038600"/>
            <a:ext cx="2770844" cy="151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B7847-606E-48DA-A244-435ABDF861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212" y="1371600"/>
            <a:ext cx="2649772" cy="220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7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</a:t>
            </a:r>
            <a:r>
              <a:rPr lang="en-US" dirty="0"/>
              <a:t> (single page app)</a:t>
            </a:r>
          </a:p>
          <a:p>
            <a:pPr lvl="1"/>
            <a:r>
              <a:rPr lang="en-US" dirty="0"/>
              <a:t>Implement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CRUD</a:t>
            </a:r>
            <a:r>
              <a:rPr lang="en-US" dirty="0"/>
              <a:t> operations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login</a:t>
            </a:r>
            <a:r>
              <a:rPr lang="en-US" dirty="0"/>
              <a:t> 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register</a:t>
            </a:r>
            <a:r>
              <a:rPr lang="en-US" dirty="0"/>
              <a:t> 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logout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AJAX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REST</a:t>
            </a:r>
            <a:r>
              <a:rPr lang="en-US" dirty="0"/>
              <a:t> +</a:t>
            </a:r>
            <a:br>
              <a:rPr lang="en-US" dirty="0"/>
            </a:br>
            <a:r>
              <a:rPr lang="en-US" dirty="0"/>
              <a:t>cloud-based back-end (Kinvey)</a:t>
            </a:r>
          </a:p>
          <a:p>
            <a:pPr>
              <a:spcBef>
                <a:spcPts val="1800"/>
              </a:spcBef>
            </a:pPr>
            <a:r>
              <a:rPr lang="en-US" dirty="0"/>
              <a:t>Optionally:</a:t>
            </a:r>
          </a:p>
          <a:p>
            <a:pPr lvl="1"/>
            <a:r>
              <a:rPr lang="en-US" dirty="0"/>
              <a:t>Use </a:t>
            </a:r>
            <a:r>
              <a:rPr lang="en-US" noProof="1"/>
              <a:t>templates for </a:t>
            </a:r>
            <a:r>
              <a:rPr lang="en-US" dirty="0"/>
              <a:t>rendering</a:t>
            </a:r>
          </a:p>
          <a:p>
            <a:pPr lvl="1"/>
            <a:r>
              <a:rPr lang="en-US" dirty="0"/>
              <a:t>Use MVC architecture + routing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Final Exam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475412" y="2788177"/>
            <a:ext cx="5014800" cy="3418251"/>
            <a:chOff x="7085012" y="2667000"/>
            <a:chExt cx="4191000" cy="2902268"/>
          </a:xfrm>
        </p:grpSpPr>
        <p:pic>
          <p:nvPicPr>
            <p:cNvPr id="1026" name="Picture 2" descr="Резултат с изображение за spa single page app icon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5012" y="2667000"/>
              <a:ext cx="4191000" cy="2902268"/>
            </a:xfrm>
            <a:prstGeom prst="roundRect">
              <a:avLst>
                <a:gd name="adj" fmla="val 1249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7807670" y="3076214"/>
              <a:ext cx="801606" cy="444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AJAX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355475" y="2981055"/>
              <a:ext cx="775402" cy="444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REST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244104" y="4558439"/>
              <a:ext cx="776955" cy="339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Kinvey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419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C3D611-83A9-4DFF-BD0D-AE6061924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BA88C-C72C-46FC-B1CD-F9B946D9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assignments require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searching online</a:t>
            </a:r>
          </a:p>
          <a:p>
            <a:pPr lvl="1"/>
            <a:r>
              <a:rPr lang="en-US" dirty="0"/>
              <a:t>This is an important part of the learning process</a:t>
            </a:r>
          </a:p>
          <a:p>
            <a:pPr lvl="1"/>
            <a:r>
              <a:rPr lang="en-US" dirty="0"/>
              <a:t>Some exercises intentionally have no hints</a:t>
            </a:r>
          </a:p>
          <a:p>
            <a:pPr>
              <a:spcBef>
                <a:spcPts val="1800"/>
              </a:spcBef>
            </a:pPr>
            <a:r>
              <a:rPr lang="en-US" dirty="0"/>
              <a:t>Learn to find solutions!</a:t>
            </a:r>
          </a:p>
          <a:p>
            <a:pPr lvl="1"/>
            <a:r>
              <a:rPr lang="en-US" dirty="0"/>
              <a:t>Software development includes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everyday searching and learning</a:t>
            </a:r>
          </a:p>
          <a:p>
            <a:pPr lvl="1"/>
            <a:r>
              <a:rPr lang="en-US" dirty="0"/>
              <a:t>No excuses, just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learn to study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Developers learn new technologies, tools, languages every day!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41AF62-65D2-47C8-ACCC-4D20F874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Search Online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7B78E1C-877B-427F-AAEF-BEAD8D3C6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502" y="3956598"/>
            <a:ext cx="1591194" cy="1774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087262-3054-478E-93C5-581F1CE8636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BEEDC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61212" y="3874306"/>
            <a:ext cx="1939930" cy="1946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D0849A-0B29-4F4F-8E67-058FA055A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8475" y="1981200"/>
            <a:ext cx="1719221" cy="169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1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048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Doing your homework is very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Programming can only be learned through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You should write code every day!</a:t>
            </a:r>
          </a:p>
          <a:p>
            <a:r>
              <a:rPr lang="en-US" dirty="0"/>
              <a:t>Each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lesson</a:t>
            </a:r>
            <a:r>
              <a:rPr lang="en-US" dirty="0"/>
              <a:t> is followed by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</a:p>
          <a:p>
            <a:pPr lvl="1"/>
            <a:r>
              <a:rPr lang="en-US" dirty="0"/>
              <a:t>Try to solve them in class</a:t>
            </a:r>
          </a:p>
          <a:p>
            <a:pPr lvl="1"/>
            <a:r>
              <a:rPr lang="en-US" dirty="0"/>
              <a:t>The rest are your homework</a:t>
            </a:r>
          </a:p>
          <a:p>
            <a:r>
              <a:rPr lang="en-US" dirty="0"/>
              <a:t>Homework assignments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days </a:t>
            </a:r>
            <a:r>
              <a:rPr lang="en-US" dirty="0"/>
              <a:t>after each lecture</a:t>
            </a:r>
          </a:p>
          <a:p>
            <a:r>
              <a:rPr lang="en-US" dirty="0"/>
              <a:t>Submission through the </a:t>
            </a:r>
            <a:r>
              <a:rPr lang="en-US" dirty="0">
                <a:solidFill>
                  <a:schemeClr val="accent1"/>
                </a:solidFill>
              </a:rPr>
              <a:t>course page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13812" y="2743201"/>
            <a:ext cx="2209799" cy="220979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33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1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684211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4211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4987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1212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08611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6411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71678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613517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14468" y="3894912"/>
            <a:ext cx="2457888" cy="245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216553"/>
            <a:ext cx="2460668" cy="24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20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/>
              <a:t>,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>
                <a:solidFill>
                  <a:schemeClr val="tx2">
                    <a:lumMod val="75000"/>
                  </a:schemeClr>
                </a:solidFill>
              </a:rPr>
            </a:br>
            <a:r>
              <a:rPr lang="en-US"/>
              <a:t>and </a:t>
            </a:r>
            <a:r>
              <a:rPr lang="en-US" dirty="0"/>
              <a:t>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Basics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65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Objectives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Program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Trainers Team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Schedule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Exams and Evaluation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Learning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  <p:pic>
        <p:nvPicPr>
          <p:cNvPr id="8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9932" y="1345276"/>
            <a:ext cx="2123280" cy="212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3636" y="3509124"/>
            <a:ext cx="2035872" cy="203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course:</a:t>
            </a:r>
          </a:p>
          <a:p>
            <a:pPr lvl="1">
              <a:lnSpc>
                <a:spcPct val="110000"/>
              </a:lnSpc>
            </a:pPr>
            <a:r>
              <a:rPr lang="en-US" noProof="1"/>
              <a:t>Noje.js – </a:t>
            </a:r>
            <a:r>
              <a:rPr lang="en-US" noProof="1">
                <a:hlinkClick r:id="rId3"/>
              </a:rPr>
              <a:t>https://nodejs.org</a:t>
            </a:r>
            <a:endParaRPr lang="en-US" noProof="1"/>
          </a:p>
          <a:p>
            <a:pPr lvl="1">
              <a:lnSpc>
                <a:spcPct val="110000"/>
              </a:lnSpc>
            </a:pPr>
            <a:r>
              <a:rPr lang="en-US" noProof="1"/>
              <a:t>WebStorm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https://jetbrains.com/webstorm/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Optionally: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Visual Studio Code – </a:t>
            </a:r>
            <a:r>
              <a:rPr lang="en-US" dirty="0">
                <a:hlinkClick r:id="rId5"/>
              </a:rPr>
              <a:t>https://code.visualstudio.com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Software</a:t>
            </a:r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6363" y="4972207"/>
            <a:ext cx="1383285" cy="1352393"/>
          </a:xfrm>
          <a:prstGeom prst="rect">
            <a:avLst/>
          </a:prstGeom>
        </p:spPr>
      </p:pic>
      <p:pic>
        <p:nvPicPr>
          <p:cNvPr id="14" name="Picture 13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6342" y="4997087"/>
            <a:ext cx="2132066" cy="1302632"/>
          </a:xfrm>
          <a:prstGeom prst="roundRect">
            <a:avLst>
              <a:gd name="adj" fmla="val 2286"/>
            </a:avLst>
          </a:prstGeom>
        </p:spPr>
      </p:pic>
      <p:pic>
        <p:nvPicPr>
          <p:cNvPr id="1026" name="Picture 2" descr="node.js">
            <a:hlinkClick r:id="rId3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792" y="4884648"/>
            <a:ext cx="2337020" cy="143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03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008812" y="1295400"/>
            <a:ext cx="5003176" cy="4767176"/>
            <a:chOff x="7274741" y="1783165"/>
            <a:chExt cx="4634157" cy="4415564"/>
          </a:xfrm>
        </p:grpSpPr>
        <p:pic>
          <p:nvPicPr>
            <p:cNvPr id="13" name="Picture 12">
              <a:hlinkClick r:id="rId4"/>
              <a:extLst/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439815" y="1783165"/>
              <a:ext cx="2467918" cy="536932"/>
            </a:xfrm>
            <a:prstGeom prst="roundRect">
              <a:avLst>
                <a:gd name="adj" fmla="val 3250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  <a:softEdge rad="0"/>
            </a:effectLst>
          </p:spPr>
        </p:pic>
        <p:pic>
          <p:nvPicPr>
            <p:cNvPr id="14" name="Picture 13">
              <a:hlinkClick r:id="rId6"/>
              <a:extLst/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74741" y="2448642"/>
              <a:ext cx="2801416" cy="653664"/>
            </a:xfrm>
            <a:prstGeom prst="roundRect">
              <a:avLst>
                <a:gd name="adj" fmla="val 4155"/>
              </a:avLst>
            </a:prstGeom>
          </p:spPr>
        </p:pic>
        <p:pic>
          <p:nvPicPr>
            <p:cNvPr id="15" name="Picture 14">
              <a:hlinkClick r:id="rId8"/>
              <a:extLst/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86210" y="3230850"/>
              <a:ext cx="1721523" cy="722243"/>
            </a:xfrm>
            <a:prstGeom prst="roundRect">
              <a:avLst>
                <a:gd name="adj" fmla="val 2634"/>
              </a:avLst>
            </a:prstGeom>
          </p:spPr>
        </p:pic>
        <p:pic>
          <p:nvPicPr>
            <p:cNvPr id="16" name="Picture 15">
              <a:hlinkClick r:id="rId10"/>
              <a:extLst/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3230849"/>
              <a:ext cx="2801416" cy="722243"/>
            </a:xfrm>
            <a:prstGeom prst="roundRect">
              <a:avLst>
                <a:gd name="adj" fmla="val 5533"/>
              </a:avLst>
            </a:prstGeom>
          </p:spPr>
        </p:pic>
        <p:pic>
          <p:nvPicPr>
            <p:cNvPr id="17" name="Picture 16">
              <a:hlinkClick r:id="rId12"/>
              <a:extLst/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88024" y="2448641"/>
              <a:ext cx="1720874" cy="653664"/>
            </a:xfrm>
            <a:prstGeom prst="roundRect">
              <a:avLst>
                <a:gd name="adj" fmla="val 3568"/>
              </a:avLst>
            </a:prstGeom>
          </p:spPr>
        </p:pic>
        <p:pic>
          <p:nvPicPr>
            <p:cNvPr id="18" name="Picture 17">
              <a:hlinkClick r:id="rId14"/>
              <a:extLst/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1783165"/>
              <a:ext cx="2070634" cy="536932"/>
            </a:xfrm>
            <a:prstGeom prst="roundRect">
              <a:avLst>
                <a:gd name="adj" fmla="val 3378"/>
              </a:avLst>
            </a:prstGeom>
          </p:spPr>
        </p:pic>
        <p:pic>
          <p:nvPicPr>
            <p:cNvPr id="20" name="Picture 19">
              <a:hlinkClick r:id="rId16"/>
              <a:extLst/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16685" y="4851971"/>
              <a:ext cx="1792213" cy="1346758"/>
            </a:xfrm>
            <a:prstGeom prst="roundRect">
              <a:avLst>
                <a:gd name="adj" fmla="val 3461"/>
              </a:avLst>
            </a:prstGeom>
          </p:spPr>
        </p:pic>
        <p:pic>
          <p:nvPicPr>
            <p:cNvPr id="21" name="Picture 20">
              <a:extLst/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25439" y="4083176"/>
              <a:ext cx="1483459" cy="638712"/>
            </a:xfrm>
            <a:prstGeom prst="roundRect">
              <a:avLst>
                <a:gd name="adj" fmla="val 3586"/>
              </a:avLst>
            </a:prstGeom>
          </p:spPr>
        </p:pic>
        <p:pic>
          <p:nvPicPr>
            <p:cNvPr id="22" name="Picture 21">
              <a:hlinkClick r:id="rId19"/>
              <a:extLst/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156" y="5604719"/>
              <a:ext cx="2705848" cy="594010"/>
            </a:xfrm>
            <a:prstGeom prst="roundRect">
              <a:avLst>
                <a:gd name="adj" fmla="val 5492"/>
              </a:avLst>
            </a:prstGeom>
          </p:spPr>
        </p:pic>
        <p:pic>
          <p:nvPicPr>
            <p:cNvPr id="24" name="Picture 23">
              <a:hlinkClick r:id="rId21"/>
              <a:extLst/>
            </p:cNvPr>
            <p:cNvPicPr>
              <a:picLocks noChangeAspect="1"/>
            </p:cNvPicPr>
            <p:nvPr/>
          </p:nvPicPr>
          <p:blipFill rotWithShape="1"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64468" y="4074432"/>
              <a:ext cx="1433578" cy="647455"/>
            </a:xfrm>
            <a:prstGeom prst="roundRect">
              <a:avLst>
                <a:gd name="adj" fmla="val 4755"/>
              </a:avLst>
            </a:prstGeom>
          </p:spPr>
        </p:pic>
        <p:pic>
          <p:nvPicPr>
            <p:cNvPr id="25" name="Picture 24">
              <a:hlinkClick r:id="rId23"/>
              <a:extLst/>
            </p:cNvPr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4065688"/>
              <a:ext cx="1462334" cy="656199"/>
            </a:xfrm>
            <a:prstGeom prst="roundRect">
              <a:avLst>
                <a:gd name="adj" fmla="val 6970"/>
              </a:avLst>
            </a:prstGeom>
          </p:spPr>
        </p:pic>
        <p:pic>
          <p:nvPicPr>
            <p:cNvPr id="27" name="Picture 26">
              <a:hlinkClick r:id="rId25"/>
              <a:extLst/>
            </p:cNvPr>
            <p:cNvPicPr>
              <a:picLocks noChangeAspect="1"/>
            </p:cNvPicPr>
            <p:nvPr/>
          </p:nvPicPr>
          <p:blipFill rotWithShape="1"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76156" y="4866298"/>
              <a:ext cx="2705848" cy="594010"/>
            </a:xfrm>
            <a:prstGeom prst="roundRect">
              <a:avLst>
                <a:gd name="adj" fmla="val 6594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3810109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0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#JSCORE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79A9B1A9-22B2-4951-AB2F-D999C85A7C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2015" y="1200163"/>
            <a:ext cx="6041581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444419" name="Picture 444418">
            <a:hlinkClick r:id="rId5"/>
            <a:extLst>
              <a:ext uri="{FF2B5EF4-FFF2-40B4-BE49-F238E27FC236}">
                <a16:creationId xmlns:a16="http://schemas.microsoft.com/office/drawing/2014/main" id="{11AB864B-16DB-4E79-8D1D-17DC466451F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812" y="2829281"/>
            <a:ext cx="6858000" cy="1600200"/>
          </a:xfrm>
          <a:prstGeom prst="roundRect">
            <a:avLst>
              <a:gd name="adj" fmla="val 4155"/>
            </a:avLst>
          </a:prstGeom>
        </p:spPr>
      </p:pic>
      <p:pic>
        <p:nvPicPr>
          <p:cNvPr id="444421" name="Picture 444420">
            <a:hlinkClick r:id="rId7"/>
            <a:extLst>
              <a:ext uri="{FF2B5EF4-FFF2-40B4-BE49-F238E27FC236}">
                <a16:creationId xmlns:a16="http://schemas.microsoft.com/office/drawing/2014/main" id="{802FA4FB-578E-4705-B215-7F8F37CE13F6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9227" y="4744163"/>
            <a:ext cx="4214369" cy="1768085"/>
          </a:xfrm>
          <a:prstGeom prst="roundRect">
            <a:avLst>
              <a:gd name="adj" fmla="val 2634"/>
            </a:avLst>
          </a:prstGeom>
        </p:spPr>
      </p:pic>
      <p:pic>
        <p:nvPicPr>
          <p:cNvPr id="444423" name="Picture 444422">
            <a:hlinkClick r:id="rId9"/>
            <a:extLst>
              <a:ext uri="{FF2B5EF4-FFF2-40B4-BE49-F238E27FC236}">
                <a16:creationId xmlns:a16="http://schemas.microsoft.com/office/drawing/2014/main" id="{EF7BD900-3620-4A4E-AAB5-2F447B3E49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4744162"/>
            <a:ext cx="6858000" cy="1768085"/>
          </a:xfrm>
          <a:prstGeom prst="roundRect">
            <a:avLst>
              <a:gd name="adj" fmla="val 5533"/>
            </a:avLst>
          </a:prstGeom>
        </p:spPr>
      </p:pic>
      <p:pic>
        <p:nvPicPr>
          <p:cNvPr id="444425" name="Picture 444424">
            <a:hlinkClick r:id="rId11"/>
            <a:extLst>
              <a:ext uri="{FF2B5EF4-FFF2-40B4-BE49-F238E27FC236}">
                <a16:creationId xmlns:a16="http://schemas.microsoft.com/office/drawing/2014/main" id="{31ED335E-3E51-4A9B-86AC-097CE7D2D4DB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667" y="2829280"/>
            <a:ext cx="4212781" cy="1600200"/>
          </a:xfrm>
          <a:prstGeom prst="roundRect">
            <a:avLst>
              <a:gd name="adj" fmla="val 3568"/>
            </a:avLst>
          </a:prstGeom>
        </p:spPr>
      </p:pic>
      <p:pic>
        <p:nvPicPr>
          <p:cNvPr id="444427" name="Picture 444426">
            <a:hlinkClick r:id="rId13"/>
            <a:extLst>
              <a:ext uri="{FF2B5EF4-FFF2-40B4-BE49-F238E27FC236}">
                <a16:creationId xmlns:a16="http://schemas.microsoft.com/office/drawing/2014/main" id="{C30DB1A6-D05A-495D-B01B-A5BAE54F89F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200163"/>
            <a:ext cx="5069009" cy="1314435"/>
          </a:xfrm>
          <a:prstGeom prst="roundRect">
            <a:avLst>
              <a:gd name="adj" fmla="val 3378"/>
            </a:avLst>
          </a:prstGeom>
        </p:spPr>
      </p:pic>
    </p:spTree>
    <p:extLst>
      <p:ext uri="{BB962C8B-B14F-4D97-AF65-F5344CB8AC3E}">
        <p14:creationId xmlns:p14="http://schemas.microsoft.com/office/powerpoint/2010/main" val="3680613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57F6CA19-B6C5-4C43-B80C-7F86ADB9D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3104112"/>
            <a:ext cx="4423164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B82B5-A24C-40BD-88A8-9F0719240E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206733"/>
            <a:ext cx="3661164" cy="1576334"/>
          </a:xfrm>
          <a:prstGeom prst="roundRect">
            <a:avLst>
              <a:gd name="adj" fmla="val 3586"/>
            </a:avLst>
          </a:prstGeom>
        </p:spPr>
      </p:pic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CB5D3A57-F9B4-4DCE-A831-7E040653E1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4961886"/>
            <a:ext cx="6678008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8"/>
            <a:extLst>
              <a:ext uri="{FF2B5EF4-FFF2-40B4-BE49-F238E27FC236}">
                <a16:creationId xmlns:a16="http://schemas.microsoft.com/office/drawing/2014/main" id="{A05A9AFA-1694-4FF9-800A-2B4E62A8985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75551" y="1185153"/>
            <a:ext cx="3538056" cy="1597914"/>
          </a:xfrm>
          <a:prstGeom prst="roundRect">
            <a:avLst>
              <a:gd name="adj" fmla="val 4755"/>
            </a:avLst>
          </a:prstGeom>
        </p:spPr>
      </p:pic>
      <p:pic>
        <p:nvPicPr>
          <p:cNvPr id="13" name="Picture 12">
            <a:hlinkClick r:id="rId10"/>
            <a:extLst>
              <a:ext uri="{FF2B5EF4-FFF2-40B4-BE49-F238E27FC236}">
                <a16:creationId xmlns:a16="http://schemas.microsoft.com/office/drawing/2014/main" id="{C5733A8A-180C-42DB-A531-617A616CF1F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0" y="1163573"/>
            <a:ext cx="3609026" cy="1619494"/>
          </a:xfrm>
          <a:prstGeom prst="roundRect">
            <a:avLst>
              <a:gd name="adj" fmla="val 6970"/>
            </a:avLst>
          </a:prstGeom>
        </p:spPr>
      </p:pic>
      <p:pic>
        <p:nvPicPr>
          <p:cNvPr id="15" name="Picture 14">
            <a:hlinkClick r:id="rId12"/>
            <a:extLst>
              <a:ext uri="{FF2B5EF4-FFF2-40B4-BE49-F238E27FC236}">
                <a16:creationId xmlns:a16="http://schemas.microsoft.com/office/drawing/2014/main" id="{C75642FC-F411-4844-A28F-DD6D37636A3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612" y="3139471"/>
            <a:ext cx="6678008" cy="1466011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2033162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28" y="491035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JavaScript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3628" y="5751456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pic>
        <p:nvPicPr>
          <p:cNvPr id="12" name="Picture 2" descr="https://cdn0.iconfinder.com/data/icons/flatico/512/monitor_code__editor-51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44007">
            <a:off x="904282" y="1859986"/>
            <a:ext cx="1901667" cy="1901665"/>
          </a:xfrm>
          <a:prstGeom prst="ellipse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3562077" y="620578"/>
            <a:ext cx="4981574" cy="3739225"/>
            <a:chOff x="3398354" y="620579"/>
            <a:chExt cx="4981574" cy="3739225"/>
          </a:xfrm>
        </p:grpSpPr>
        <p:pic>
          <p:nvPicPr>
            <p:cNvPr id="3074" name="Picture 2" descr="Резултат с изображение за javascript ico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8354" y="762000"/>
              <a:ext cx="4981574" cy="3597804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3540929" y="620579"/>
              <a:ext cx="255159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Apps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25661">
            <a:off x="9295194" y="1968954"/>
            <a:ext cx="2016164" cy="201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45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88757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JavaScript Applications </a:t>
            </a:r>
            <a:r>
              <a:rPr lang="en-US" dirty="0"/>
              <a:t>course provides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Technologies for creating Single Page Apps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SPA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Consuming RESTful Services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REST</a:t>
            </a:r>
            <a:r>
              <a:rPr lang="en-US" dirty="0"/>
              <a:t>)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AJAX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Creating UI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templates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Common JS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programming patterns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routing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5661">
            <a:off x="9728667" y="1664234"/>
            <a:ext cx="1666251" cy="166625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3147" y="4117710"/>
            <a:ext cx="1597290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86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HTTP, REST Services, Postman</a:t>
            </a:r>
          </a:p>
          <a:p>
            <a:pPr>
              <a:lnSpc>
                <a:spcPct val="120000"/>
              </a:lnSpc>
            </a:pPr>
            <a:r>
              <a:rPr lang="en-US" dirty="0"/>
              <a:t>AJAX and jQuery AJAX</a:t>
            </a:r>
          </a:p>
          <a:p>
            <a:pPr>
              <a:lnSpc>
                <a:spcPct val="120000"/>
              </a:lnSpc>
            </a:pPr>
            <a:r>
              <a:rPr lang="en-US" dirty="0"/>
              <a:t>Asynchronous programming and promises</a:t>
            </a:r>
          </a:p>
          <a:p>
            <a:pPr>
              <a:lnSpc>
                <a:spcPct val="120000"/>
              </a:lnSpc>
            </a:pPr>
            <a:r>
              <a:rPr lang="en-US" dirty="0"/>
              <a:t>Creating single-page app with jQuery, AJAX, REST and Firebase</a:t>
            </a:r>
          </a:p>
          <a:p>
            <a:pPr>
              <a:lnSpc>
                <a:spcPct val="120000"/>
              </a:lnSpc>
            </a:pPr>
            <a:r>
              <a:rPr lang="en-US" dirty="0"/>
              <a:t>Templating: creating UI with Handlebars</a:t>
            </a:r>
          </a:p>
          <a:p>
            <a:pPr>
              <a:lnSpc>
                <a:spcPct val="120000"/>
              </a:lnSpc>
            </a:pPr>
            <a:r>
              <a:rPr lang="en-US" dirty="0"/>
              <a:t>Routing with Sammy.js</a:t>
            </a:r>
          </a:p>
          <a:p>
            <a:pPr>
              <a:lnSpc>
                <a:spcPct val="120000"/>
              </a:lnSpc>
            </a:pPr>
            <a:r>
              <a:rPr lang="en-US" dirty="0"/>
              <a:t>JS tools and libraries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pic>
        <p:nvPicPr>
          <p:cNvPr id="6" name="Picture 2" descr="https://cdn0.iconfinder.com/data/icons/flatico/512/monitor_code__editor-51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793" y="1447800"/>
            <a:ext cx="1806365" cy="180636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5661">
            <a:off x="9689795" y="4394671"/>
            <a:ext cx="1832876" cy="1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81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1626748" y="5580200"/>
            <a:ext cx="8938472" cy="820600"/>
          </a:xfrm>
        </p:spPr>
        <p:txBody>
          <a:bodyPr/>
          <a:lstStyle/>
          <a:p>
            <a:pPr algn="ctr"/>
            <a:r>
              <a:rPr lang="en-US" dirty="0"/>
              <a:t>The Trainers Team</a:t>
            </a:r>
          </a:p>
        </p:txBody>
      </p:sp>
      <p:pic>
        <p:nvPicPr>
          <p:cNvPr id="5" name="Picture 4" descr="A close up of a toy&#10;&#10;Description generated with high confidence">
            <a:extLst>
              <a:ext uri="{FF2B5EF4-FFF2-40B4-BE49-F238E27FC236}">
                <a16:creationId xmlns:a16="http://schemas.microsoft.com/office/drawing/2014/main" id="{878C05D6-CF25-4865-A56B-C5D53C1006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84" y="914400"/>
            <a:ext cx="4402000" cy="44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725231"/>
      </p:ext>
    </p:extLst>
  </p:cSld>
  <p:clrMapOvr>
    <a:masterClrMapping/>
  </p:clrMapOvr>
</p:sld>
</file>

<file path=ppt/theme/theme1.xml><?xml version="1.0" encoding="utf-8"?>
<a:theme xmlns:a="http://schemas.openxmlformats.org/drawingml/2006/main" name="1_SoftUni 16x9">
  <a:themeElements>
    <a:clrScheme name="Custom 1">
      <a:dk1>
        <a:sysClr val="windowText" lastClr="000000"/>
      </a:dk1>
      <a:lt1>
        <a:sysClr val="window" lastClr="FFFFFF"/>
      </a:lt1>
      <a:dk2>
        <a:srgbClr val="D9D5C7"/>
      </a:dk2>
      <a:lt2>
        <a:srgbClr val="FBEEDC"/>
      </a:lt2>
      <a:accent1>
        <a:srgbClr val="F3BE60"/>
      </a:accent1>
      <a:accent2>
        <a:srgbClr val="00B050"/>
      </a:accent2>
      <a:accent3>
        <a:srgbClr val="3BABFF"/>
      </a:accent3>
      <a:accent4>
        <a:srgbClr val="7030A0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2069</TotalTime>
  <Words>682</Words>
  <Application>Microsoft Office PowerPoint</Application>
  <PresentationFormat>Custom</PresentationFormat>
  <Paragraphs>155</Paragraphs>
  <Slides>23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Consolas</vt:lpstr>
      <vt:lpstr>Wingdings</vt:lpstr>
      <vt:lpstr>Wingdings 2</vt:lpstr>
      <vt:lpstr>1_SoftUni 16x9</vt:lpstr>
      <vt:lpstr>JavaScript Applications</vt:lpstr>
      <vt:lpstr>Table of Contents</vt:lpstr>
      <vt:lpstr>Have a Question?</vt:lpstr>
      <vt:lpstr>SoftUni Diamond Partners</vt:lpstr>
      <vt:lpstr>SoftUni Diamond Partners</vt:lpstr>
      <vt:lpstr>JavaScript Applications</vt:lpstr>
      <vt:lpstr>Course Objectives</vt:lpstr>
      <vt:lpstr>Course Topics</vt:lpstr>
      <vt:lpstr>The Trainers Team</vt:lpstr>
      <vt:lpstr>Trainers Team</vt:lpstr>
      <vt:lpstr>Trainers Team</vt:lpstr>
      <vt:lpstr>Duration and Evaluation</vt:lpstr>
      <vt:lpstr>Training Duration</vt:lpstr>
      <vt:lpstr>Scoring System for the Course</vt:lpstr>
      <vt:lpstr>The Final Exam</vt:lpstr>
      <vt:lpstr>Learn to Search Online</vt:lpstr>
      <vt:lpstr>Homework Assignments</vt:lpstr>
      <vt:lpstr>Resources</vt:lpstr>
      <vt:lpstr>The Programming Basics Slides and Videos</vt:lpstr>
      <vt:lpstr>Recommended Software</vt:lpstr>
      <vt:lpstr>Course Introduction</vt:lpstr>
      <vt:lpstr>License</vt:lpstr>
      <vt:lpstr>Trainings @ Software University (SoftUni)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Advanced  - Course Overview</dc:title>
  <dc:subject>JavaScript Fundamentals - Practical Training Course @ SoftUni</dc:subject>
  <dc:creator>Software University Foundation</dc:creator>
  <cp:keywords>JS, JavaScript, programming, course, SoftUni, Software University</cp:keywords>
  <dc:description>JavaScript Fundamentals Course @ SoftUni - https://softuni.bg/courses/javascript-fundamentals</dc:description>
  <cp:lastModifiedBy>Viktor Kostadinov</cp:lastModifiedBy>
  <cp:revision>86</cp:revision>
  <dcterms:created xsi:type="dcterms:W3CDTF">2014-01-02T17:00:34Z</dcterms:created>
  <dcterms:modified xsi:type="dcterms:W3CDTF">2018-07-16T09:22:46Z</dcterms:modified>
  <cp:category>JS, JavaScript, front-end, ES6, ES2015, ES2016, ES2017, Web development,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